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296400"/>
  <p:embeddedFontLst>
    <p:embeddedFont>
      <p:font typeface="Garamon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52">
          <p15:clr>
            <a:srgbClr val="A4A3A4"/>
          </p15:clr>
        </p15:guide>
        <p15:guide id="2" orient="horz" pos="3477">
          <p15:clr>
            <a:srgbClr val="A4A3A4"/>
          </p15:clr>
        </p15:guide>
        <p15:guide id="3" orient="horz" pos="4032">
          <p15:clr>
            <a:srgbClr val="A4A3A4"/>
          </p15:clr>
        </p15:guide>
        <p15:guide id="4" orient="horz" pos="2183">
          <p15:clr>
            <a:srgbClr val="A4A3A4"/>
          </p15:clr>
        </p15:guide>
        <p15:guide id="5" orient="horz" pos="287">
          <p15:clr>
            <a:srgbClr val="A4A3A4"/>
          </p15:clr>
        </p15:guide>
        <p15:guide id="6" orient="horz" pos="1471">
          <p15:clr>
            <a:srgbClr val="A4A3A4"/>
          </p15:clr>
        </p15:guide>
        <p15:guide id="7" orient="horz" pos="535">
          <p15:clr>
            <a:srgbClr val="A4A3A4"/>
          </p15:clr>
        </p15:guide>
        <p15:guide id="8" orient="horz" pos="3939">
          <p15:clr>
            <a:srgbClr val="A4A3A4"/>
          </p15:clr>
        </p15:guide>
        <p15:guide id="9" orient="horz" pos="231">
          <p15:clr>
            <a:srgbClr val="A4A3A4"/>
          </p15:clr>
        </p15:guide>
        <p15:guide id="10" pos="175">
          <p15:clr>
            <a:srgbClr val="A4A3A4"/>
          </p15:clr>
        </p15:guide>
        <p15:guide id="11" pos="5590">
          <p15:clr>
            <a:srgbClr val="A4A3A4"/>
          </p15:clr>
        </p15:guide>
        <p15:guide id="12" pos="2880">
          <p15:clr>
            <a:srgbClr val="A4A3A4"/>
          </p15:clr>
        </p15:guide>
        <p15:guide id="13" pos="776">
          <p15:clr>
            <a:srgbClr val="A4A3A4"/>
          </p15:clr>
        </p15:guide>
        <p15:guide id="14" pos="1411">
          <p15:clr>
            <a:srgbClr val="A4A3A4"/>
          </p15:clr>
        </p15:guide>
        <p15:guide id="15" pos="5287">
          <p15:clr>
            <a:srgbClr val="A4A3A4"/>
          </p15:clr>
        </p15:guide>
        <p15:guide id="16" pos="346">
          <p15:clr>
            <a:srgbClr val="A4A3A4"/>
          </p15:clr>
        </p15:guide>
        <p15:guide id="17" pos="4090">
          <p15:clr>
            <a:srgbClr val="A4A3A4"/>
          </p15:clr>
        </p15:guide>
      </p15:sldGuideLst>
    </p:ext>
    <p:ext uri="{2D200454-40CA-4A62-9FC3-DE9A4176ACB9}">
      <p15:notesGuideLst>
        <p15:guide id="1" orient="horz" pos="2592">
          <p15:clr>
            <a:srgbClr val="A4A3A4"/>
          </p15:clr>
        </p15:guide>
        <p15:guide id="2" orient="horz" pos="5542">
          <p15:clr>
            <a:srgbClr val="A4A3A4"/>
          </p15:clr>
        </p15:guide>
        <p15:guide id="3" orient="horz" pos="5777">
          <p15:clr>
            <a:srgbClr val="A4A3A4"/>
          </p15:clr>
        </p15:guide>
        <p15:guide id="4" pos="286">
          <p15:clr>
            <a:srgbClr val="A4A3A4"/>
          </p15:clr>
        </p15:guide>
        <p15:guide id="5" pos="4033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7" roundtripDataSignature="AMtx7miowFCnw3kjjhqjGZwuOSxsiyo5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52" orient="horz"/>
        <p:guide pos="3477" orient="horz"/>
        <p:guide pos="4032" orient="horz"/>
        <p:guide pos="2183" orient="horz"/>
        <p:guide pos="287" orient="horz"/>
        <p:guide pos="1471" orient="horz"/>
        <p:guide pos="535" orient="horz"/>
        <p:guide pos="3939" orient="horz"/>
        <p:guide pos="231" orient="horz"/>
        <p:guide pos="175"/>
        <p:guide pos="5590"/>
        <p:guide pos="2880"/>
        <p:guide pos="776"/>
        <p:guide pos="1411"/>
        <p:guide pos="5287"/>
        <p:guide pos="346"/>
        <p:guide pos="409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5542" orient="horz"/>
        <p:guide pos="5777" orient="horz"/>
        <p:guide pos="286"/>
        <p:guide pos="4033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Garamond-bold.fntdata"/><Relationship Id="rId23" Type="http://schemas.openxmlformats.org/officeDocument/2006/relationships/font" Target="fonts/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aramond-boldItalic.fntdata"/><Relationship Id="rId25" Type="http://schemas.openxmlformats.org/officeDocument/2006/relationships/font" Target="fonts/Garamond-italic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34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87450" y="40005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200"/>
              </a:spcBef>
              <a:spcAft>
                <a:spcPts val="0"/>
              </a:spcAft>
              <a:buClr>
                <a:srgbClr val="178CCB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178CCB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178CCB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cxnSp>
        <p:nvCxnSpPr>
          <p:cNvPr id="5" name="Google Shape;5;n"/>
          <p:cNvCxnSpPr/>
          <p:nvPr/>
        </p:nvCxnSpPr>
        <p:spPr>
          <a:xfrm>
            <a:off x="455585" y="8795705"/>
            <a:ext cx="59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" name="Google Shape;6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 txBox="1"/>
          <p:nvPr>
            <p:ph idx="12" type="sldNum"/>
          </p:nvPr>
        </p:nvSpPr>
        <p:spPr>
          <a:xfrm>
            <a:off x="403350" y="8880855"/>
            <a:ext cx="281232" cy="105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52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10" type="dt"/>
          </p:nvPr>
        </p:nvSpPr>
        <p:spPr>
          <a:xfrm>
            <a:off x="3884613" y="3"/>
            <a:ext cx="2971800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:notes"/>
          <p:cNvSpPr txBox="1"/>
          <p:nvPr>
            <p:ph idx="1" type="body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:notes"/>
          <p:cNvSpPr/>
          <p:nvPr>
            <p:ph idx="2" type="sldImg"/>
          </p:nvPr>
        </p:nvSpPr>
        <p:spPr>
          <a:xfrm>
            <a:off x="1187450" y="40005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3c361cd42_0_44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63c361cd42_0_44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3c361cd42_0_53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63c361cd42_0_53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3c361cd42_0_62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63c361cd42_0_62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3c361cd42_0_71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63c361cd42_0_71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3c361cd42_0_80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63c361cd42_0_80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3c361cd42_0_89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63c361cd42_0_89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3c361cd42_5_165:notes"/>
          <p:cNvSpPr txBox="1"/>
          <p:nvPr>
            <p:ph idx="1" type="body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63c361cd42_5_165:notes"/>
          <p:cNvSpPr/>
          <p:nvPr>
            <p:ph idx="2" type="sldImg"/>
          </p:nvPr>
        </p:nvSpPr>
        <p:spPr>
          <a:xfrm>
            <a:off x="1187450" y="40005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2cdc7b284_0_19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62cdc7b284_0_19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2cdc7b284_0_12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62cdc7b284_0_12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:notes"/>
          <p:cNvSpPr txBox="1"/>
          <p:nvPr>
            <p:ph idx="1" type="body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:notes"/>
          <p:cNvSpPr/>
          <p:nvPr>
            <p:ph idx="2" type="sldImg"/>
          </p:nvPr>
        </p:nvSpPr>
        <p:spPr>
          <a:xfrm>
            <a:off x="1187450" y="400050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c361cd42_0_0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63c361cd42_0_0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3c361cd42_0_8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63c361cd42_0_8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3c361cd42_0_17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63c361cd42_0_17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c361cd42_0_26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63c361cd42_0_26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3c361cd42_0_35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63c361cd42_0_35:notes"/>
          <p:cNvSpPr/>
          <p:nvPr>
            <p:ph idx="2" type="sldImg"/>
          </p:nvPr>
        </p:nvSpPr>
        <p:spPr>
          <a:xfrm>
            <a:off x="1187450" y="400050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6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3.jpg"/><Relationship Id="rId4" Type="http://schemas.openxmlformats.org/officeDocument/2006/relationships/image" Target="../media/image20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21.jpg"/><Relationship Id="rId4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Teal2">
  <p:cSld name="Cover – Teal2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/>
        </p:nvSpPr>
        <p:spPr>
          <a:xfrm>
            <a:off x="185530" y="6175513"/>
            <a:ext cx="719767" cy="2650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0" name="Google Shape;2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5933" y="297068"/>
            <a:ext cx="8828067" cy="65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1"/>
          <p:cNvSpPr/>
          <p:nvPr/>
        </p:nvSpPr>
        <p:spPr>
          <a:xfrm>
            <a:off x="502920" y="1"/>
            <a:ext cx="5666935" cy="57396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785881" y="5159269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784277" y="4473719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type="title"/>
          </p:nvPr>
        </p:nvSpPr>
        <p:spPr>
          <a:xfrm>
            <a:off x="784276" y="1503863"/>
            <a:ext cx="5205707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2" type="body"/>
          </p:nvPr>
        </p:nvSpPr>
        <p:spPr>
          <a:xfrm>
            <a:off x="787889" y="3368001"/>
            <a:ext cx="5201923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" name="Google Shape;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49" y="297068"/>
            <a:ext cx="2058819" cy="47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Blue2">
  <p:cSld name="Cover – Blue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/>
          <p:nvPr/>
        </p:nvSpPr>
        <p:spPr>
          <a:xfrm>
            <a:off x="185530" y="6175513"/>
            <a:ext cx="719767" cy="2650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-1" l="0" r="0" t="-1"/>
          <a:stretch/>
        </p:blipFill>
        <p:spPr>
          <a:xfrm>
            <a:off x="315937" y="282638"/>
            <a:ext cx="8834029" cy="657536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3"/>
          <p:cNvSpPr/>
          <p:nvPr/>
        </p:nvSpPr>
        <p:spPr>
          <a:xfrm>
            <a:off x="502920" y="1"/>
            <a:ext cx="5666935" cy="57396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4" name="Google Shape;84;p23"/>
          <p:cNvSpPr txBox="1"/>
          <p:nvPr>
            <p:ph idx="10" type="dt"/>
          </p:nvPr>
        </p:nvSpPr>
        <p:spPr>
          <a:xfrm>
            <a:off x="785881" y="5159269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1" type="body"/>
          </p:nvPr>
        </p:nvSpPr>
        <p:spPr>
          <a:xfrm>
            <a:off x="784277" y="4473719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type="title"/>
          </p:nvPr>
        </p:nvSpPr>
        <p:spPr>
          <a:xfrm>
            <a:off x="784276" y="1503863"/>
            <a:ext cx="5205707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787889" y="3368001"/>
            <a:ext cx="5201923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8" name="Google Shape;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49" y="297068"/>
            <a:ext cx="2058819" cy="47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Navy">
  <p:cSld name="Cover – Navy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/>
          <p:nvPr/>
        </p:nvSpPr>
        <p:spPr>
          <a:xfrm>
            <a:off x="159026" y="5764696"/>
            <a:ext cx="8984974" cy="10933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1" name="Google Shape;91;p24"/>
          <p:cNvSpPr txBox="1"/>
          <p:nvPr>
            <p:ph type="title"/>
          </p:nvPr>
        </p:nvSpPr>
        <p:spPr>
          <a:xfrm>
            <a:off x="299202" y="2504663"/>
            <a:ext cx="8407476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0" type="dt"/>
          </p:nvPr>
        </p:nvSpPr>
        <p:spPr>
          <a:xfrm>
            <a:off x="319200" y="6155226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02816" y="4246881"/>
            <a:ext cx="8416132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317596" y="5469677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219" y="477076"/>
            <a:ext cx="2437254" cy="55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Slide-Navy">
  <p:cSld name="Bullet Slide-Navy"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25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457202" y="927655"/>
            <a:ext cx="8169964" cy="4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2" type="body"/>
          </p:nvPr>
        </p:nvSpPr>
        <p:spPr>
          <a:xfrm>
            <a:off x="459686" y="1868557"/>
            <a:ext cx="8137665" cy="3909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-Navy">
  <p:cSld name="Content Slide-Navy">
    <p:bg>
      <p:bgPr>
        <a:solidFill>
          <a:schemeClr val="dk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457200" y="1881349"/>
            <a:ext cx="8179904" cy="39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600"/>
              <a:buFont typeface="Merriweather Sans"/>
              <a:buChar char="-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9083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Pts val="980"/>
              <a:buFont typeface="Merriweather Sans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200"/>
              <a:buFont typeface="Merriweather Sans"/>
              <a:buChar char="-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2" type="body"/>
          </p:nvPr>
        </p:nvSpPr>
        <p:spPr>
          <a:xfrm>
            <a:off x="457202" y="927655"/>
            <a:ext cx="8169964" cy="4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Only – Navy">
  <p:cSld name="Header Only – Navy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27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457202" y="927655"/>
            <a:ext cx="8169964" cy="4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– Navy">
  <p:cSld name="Blank Slide – Navy">
    <p:bg>
      <p:bgPr>
        <a:solidFill>
          <a:schemeClr val="dk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– Navy">
  <p:cSld name="Chart Slide – Navy">
    <p:bg>
      <p:bgPr>
        <a:solidFill>
          <a:schemeClr val="dk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9"/>
          <p:cNvSpPr/>
          <p:nvPr>
            <p:ph idx="2" type="chart"/>
          </p:nvPr>
        </p:nvSpPr>
        <p:spPr>
          <a:xfrm>
            <a:off x="268360" y="469928"/>
            <a:ext cx="8587407" cy="5297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8A3AC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Slide – Navy">
  <p:cSld name="Two Column Slide – Navy"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457202" y="927656"/>
            <a:ext cx="8169964" cy="446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2" type="body"/>
          </p:nvPr>
        </p:nvSpPr>
        <p:spPr>
          <a:xfrm>
            <a:off x="456925" y="1894326"/>
            <a:ext cx="3826840" cy="38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3" type="body"/>
          </p:nvPr>
        </p:nvSpPr>
        <p:spPr>
          <a:xfrm>
            <a:off x="4790386" y="1894326"/>
            <a:ext cx="3826840" cy="38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– White">
  <p:cSld name="Chart Slide – Whit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0"/>
          <p:cNvSpPr/>
          <p:nvPr>
            <p:ph idx="2" type="chart"/>
          </p:nvPr>
        </p:nvSpPr>
        <p:spPr>
          <a:xfrm>
            <a:off x="268360" y="469928"/>
            <a:ext cx="8587407" cy="5297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8A3AC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– Teal">
  <p:cSld name="Quote Slide – Tea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437602" y="1908315"/>
            <a:ext cx="8229323" cy="2809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i="0" sz="2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1"/>
          <p:cNvSpPr/>
          <p:nvPr/>
        </p:nvSpPr>
        <p:spPr>
          <a:xfrm>
            <a:off x="496956" y="3"/>
            <a:ext cx="1073426" cy="1577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90BD3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2" name="Google Shape;142;p31"/>
          <p:cNvSpPr txBox="1"/>
          <p:nvPr/>
        </p:nvSpPr>
        <p:spPr>
          <a:xfrm>
            <a:off x="434630" y="353943"/>
            <a:ext cx="119269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3" name="Google Shape;143;p31"/>
          <p:cNvSpPr txBox="1"/>
          <p:nvPr>
            <p:ph idx="2" type="body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1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3" type="body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Blue1">
  <p:cSld name="Cover – Blue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2"/>
          <p:cNvPicPr preferRelativeResize="0"/>
          <p:nvPr/>
        </p:nvPicPr>
        <p:blipFill rotWithShape="1">
          <a:blip r:embed="rId2">
            <a:alphaModFix/>
          </a:blip>
          <a:srcRect b="0" l="3419" r="3419" t="0"/>
          <a:stretch/>
        </p:blipFill>
        <p:spPr>
          <a:xfrm>
            <a:off x="257675" y="297075"/>
            <a:ext cx="9648325" cy="7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2"/>
          <p:cNvSpPr/>
          <p:nvPr/>
        </p:nvSpPr>
        <p:spPr>
          <a:xfrm>
            <a:off x="502920" y="1"/>
            <a:ext cx="5666935" cy="57396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49" y="297068"/>
            <a:ext cx="2058819" cy="47111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/>
          <p:nvPr>
            <p:ph idx="10" type="dt"/>
          </p:nvPr>
        </p:nvSpPr>
        <p:spPr>
          <a:xfrm>
            <a:off x="785881" y="5159269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784277" y="4473719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type="title"/>
          </p:nvPr>
        </p:nvSpPr>
        <p:spPr>
          <a:xfrm>
            <a:off x="784276" y="1503863"/>
            <a:ext cx="5205707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2" type="body"/>
          </p:nvPr>
        </p:nvSpPr>
        <p:spPr>
          <a:xfrm>
            <a:off x="787889" y="3368001"/>
            <a:ext cx="5201923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– Green">
  <p:cSld name="Quote Slide – Gree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437602" y="1908315"/>
            <a:ext cx="8229323" cy="2809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i="0" sz="2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2"/>
          <p:cNvSpPr/>
          <p:nvPr/>
        </p:nvSpPr>
        <p:spPr>
          <a:xfrm>
            <a:off x="496956" y="3"/>
            <a:ext cx="1073426" cy="1577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90BD3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34630" y="353943"/>
            <a:ext cx="119269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51" name="Google Shape;151;p32"/>
          <p:cNvSpPr txBox="1"/>
          <p:nvPr>
            <p:ph idx="2" type="body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1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32"/>
          <p:cNvSpPr txBox="1"/>
          <p:nvPr>
            <p:ph idx="3" type="body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– Teal">
  <p:cSld name="Section Header – Teal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3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33"/>
          <p:cNvSpPr/>
          <p:nvPr/>
        </p:nvSpPr>
        <p:spPr>
          <a:xfrm>
            <a:off x="3" y="2363626"/>
            <a:ext cx="7051729" cy="1881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7" name="Google Shape;157;p33"/>
          <p:cNvSpPr txBox="1"/>
          <p:nvPr>
            <p:ph type="title"/>
          </p:nvPr>
        </p:nvSpPr>
        <p:spPr>
          <a:xfrm>
            <a:off x="453585" y="2559253"/>
            <a:ext cx="6435412" cy="147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– Green">
  <p:cSld name="Section Header – Green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4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34"/>
          <p:cNvSpPr/>
          <p:nvPr/>
        </p:nvSpPr>
        <p:spPr>
          <a:xfrm>
            <a:off x="3" y="2363626"/>
            <a:ext cx="7051729" cy="1881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2" name="Google Shape;162;p34"/>
          <p:cNvSpPr txBox="1"/>
          <p:nvPr>
            <p:ph type="title"/>
          </p:nvPr>
        </p:nvSpPr>
        <p:spPr>
          <a:xfrm>
            <a:off x="453585" y="2559253"/>
            <a:ext cx="6435412" cy="147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with logo_1" showMasterSp="0">
  <p:cSld name="Closing with logo_1">
    <p:bg>
      <p:bgPr>
        <a:solidFill>
          <a:schemeClr val="dk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73948" y="2896815"/>
            <a:ext cx="3138682" cy="71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with logo_2" showMasterSp="0">
  <p:cSld name="Closing with logo_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57600" y="2514849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Research" showMasterSp="0">
  <p:cSld name="Closing - Research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4304" y="2415131"/>
            <a:ext cx="161544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208" y="-437"/>
            <a:ext cx="3588792" cy="241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7"/>
          <p:cNvPicPr preferRelativeResize="0"/>
          <p:nvPr/>
        </p:nvPicPr>
        <p:blipFill rotWithShape="1">
          <a:blip r:embed="rId4">
            <a:alphaModFix/>
          </a:blip>
          <a:srcRect b="0" l="8419" r="0" t="0"/>
          <a:stretch/>
        </p:blipFill>
        <p:spPr>
          <a:xfrm>
            <a:off x="0" y="2415131"/>
            <a:ext cx="6664304" cy="444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Patient Care" showMasterSp="0">
  <p:cSld name="Closing - Patient Care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 b="-1" l="0" r="0" t="0"/>
          <a:stretch/>
        </p:blipFill>
        <p:spPr>
          <a:xfrm>
            <a:off x="0" y="0"/>
            <a:ext cx="3106167" cy="226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280" y="2267794"/>
            <a:ext cx="6776720" cy="459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840" y="2267794"/>
            <a:ext cx="1615440" cy="161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Slide-White">
  <p:cSld name="Bullet Slide-White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3c361cd42_5_8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63c361cd42_5_8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g63c361cd42_5_8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g63c361cd42_5_8"/>
          <p:cNvSpPr txBox="1"/>
          <p:nvPr>
            <p:ph idx="1" type="body"/>
          </p:nvPr>
        </p:nvSpPr>
        <p:spPr>
          <a:xfrm>
            <a:off x="457202" y="927655"/>
            <a:ext cx="8169964" cy="4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g63c361cd42_5_8"/>
          <p:cNvSpPr txBox="1"/>
          <p:nvPr>
            <p:ph idx="2" type="body"/>
          </p:nvPr>
        </p:nvSpPr>
        <p:spPr>
          <a:xfrm>
            <a:off x="459686" y="1868557"/>
            <a:ext cx="8137665" cy="3909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Patient Care" showMasterSp="0">
  <p:cSld name="Closing - Patient Care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63c361cd42_5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652"/>
            <a:ext cx="3106167" cy="224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63c361cd42_5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280" y="2267794"/>
            <a:ext cx="6776720" cy="459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63c361cd42_5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840" y="2267794"/>
            <a:ext cx="1615440" cy="161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Blue1">
  <p:cSld name="Cover – Blue1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63c361cd42_5_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5937" y="297068"/>
            <a:ext cx="8828063" cy="656093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63c361cd42_5_18"/>
          <p:cNvSpPr/>
          <p:nvPr/>
        </p:nvSpPr>
        <p:spPr>
          <a:xfrm>
            <a:off x="502920" y="1"/>
            <a:ext cx="5666935" cy="57396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96" name="Google Shape;196;g63c361cd42_5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49" y="297068"/>
            <a:ext cx="2058819" cy="47111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63c361cd42_5_18"/>
          <p:cNvSpPr/>
          <p:nvPr/>
        </p:nvSpPr>
        <p:spPr>
          <a:xfrm>
            <a:off x="185530" y="6175513"/>
            <a:ext cx="719767" cy="2650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8" name="Google Shape;198;g63c361cd42_5_18"/>
          <p:cNvSpPr txBox="1"/>
          <p:nvPr>
            <p:ph idx="10" type="dt"/>
          </p:nvPr>
        </p:nvSpPr>
        <p:spPr>
          <a:xfrm>
            <a:off x="785881" y="5159269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g63c361cd42_5_18"/>
          <p:cNvSpPr txBox="1"/>
          <p:nvPr>
            <p:ph idx="1" type="body"/>
          </p:nvPr>
        </p:nvSpPr>
        <p:spPr>
          <a:xfrm>
            <a:off x="784277" y="4473719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g63c361cd42_5_18"/>
          <p:cNvSpPr txBox="1"/>
          <p:nvPr>
            <p:ph type="title"/>
          </p:nvPr>
        </p:nvSpPr>
        <p:spPr>
          <a:xfrm>
            <a:off x="784276" y="1503863"/>
            <a:ext cx="5205707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63c361cd42_5_18"/>
          <p:cNvSpPr txBox="1"/>
          <p:nvPr>
            <p:ph idx="2" type="body"/>
          </p:nvPr>
        </p:nvSpPr>
        <p:spPr>
          <a:xfrm>
            <a:off x="787889" y="3368001"/>
            <a:ext cx="5201923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Slide-White">
  <p:cSld name="Bullet Slide-White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3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457202" y="927655"/>
            <a:ext cx="8169964" cy="4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59686" y="1868557"/>
            <a:ext cx="8137665" cy="3909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Teal1">
  <p:cSld name="Cover – Teal1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c361cd42_5_27"/>
          <p:cNvSpPr/>
          <p:nvPr/>
        </p:nvSpPr>
        <p:spPr>
          <a:xfrm>
            <a:off x="185530" y="6175513"/>
            <a:ext cx="719767" cy="2650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04" name="Google Shape;204;g63c361cd42_5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5937" y="297068"/>
            <a:ext cx="8828062" cy="656093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63c361cd42_5_27"/>
          <p:cNvSpPr/>
          <p:nvPr/>
        </p:nvSpPr>
        <p:spPr>
          <a:xfrm>
            <a:off x="502920" y="1"/>
            <a:ext cx="5666935" cy="57396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6" name="Google Shape;206;g63c361cd42_5_27"/>
          <p:cNvSpPr txBox="1"/>
          <p:nvPr>
            <p:ph idx="10" type="dt"/>
          </p:nvPr>
        </p:nvSpPr>
        <p:spPr>
          <a:xfrm>
            <a:off x="785881" y="5159269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g63c361cd42_5_27"/>
          <p:cNvSpPr txBox="1"/>
          <p:nvPr>
            <p:ph idx="1" type="body"/>
          </p:nvPr>
        </p:nvSpPr>
        <p:spPr>
          <a:xfrm>
            <a:off x="784277" y="4473719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g63c361cd42_5_27"/>
          <p:cNvSpPr txBox="1"/>
          <p:nvPr>
            <p:ph type="title"/>
          </p:nvPr>
        </p:nvSpPr>
        <p:spPr>
          <a:xfrm>
            <a:off x="784276" y="1503863"/>
            <a:ext cx="5205707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63c361cd42_5_27"/>
          <p:cNvSpPr txBox="1"/>
          <p:nvPr>
            <p:ph idx="2" type="body"/>
          </p:nvPr>
        </p:nvSpPr>
        <p:spPr>
          <a:xfrm>
            <a:off x="787889" y="3368001"/>
            <a:ext cx="5201923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0" name="Google Shape;210;g63c361cd42_5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49" y="297068"/>
            <a:ext cx="2058819" cy="47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Blue2">
  <p:cSld name="Cover – Blue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c361cd42_5_36"/>
          <p:cNvSpPr/>
          <p:nvPr/>
        </p:nvSpPr>
        <p:spPr>
          <a:xfrm>
            <a:off x="185530" y="6175513"/>
            <a:ext cx="719767" cy="2650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3" name="Google Shape;213;g63c361cd42_5_36"/>
          <p:cNvPicPr preferRelativeResize="0"/>
          <p:nvPr/>
        </p:nvPicPr>
        <p:blipFill rotWithShape="1">
          <a:blip r:embed="rId2">
            <a:alphaModFix/>
          </a:blip>
          <a:srcRect b="-1" l="0" r="0" t="-1"/>
          <a:stretch/>
        </p:blipFill>
        <p:spPr>
          <a:xfrm>
            <a:off x="315937" y="282638"/>
            <a:ext cx="8834029" cy="657536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63c361cd42_5_36"/>
          <p:cNvSpPr/>
          <p:nvPr/>
        </p:nvSpPr>
        <p:spPr>
          <a:xfrm>
            <a:off x="502920" y="1"/>
            <a:ext cx="5666935" cy="57396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5" name="Google Shape;215;g63c361cd42_5_36"/>
          <p:cNvSpPr txBox="1"/>
          <p:nvPr>
            <p:ph idx="10" type="dt"/>
          </p:nvPr>
        </p:nvSpPr>
        <p:spPr>
          <a:xfrm>
            <a:off x="785881" y="5159269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g63c361cd42_5_36"/>
          <p:cNvSpPr txBox="1"/>
          <p:nvPr>
            <p:ph idx="1" type="body"/>
          </p:nvPr>
        </p:nvSpPr>
        <p:spPr>
          <a:xfrm>
            <a:off x="784277" y="4473719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g63c361cd42_5_36"/>
          <p:cNvSpPr txBox="1"/>
          <p:nvPr>
            <p:ph type="title"/>
          </p:nvPr>
        </p:nvSpPr>
        <p:spPr>
          <a:xfrm>
            <a:off x="784276" y="1503863"/>
            <a:ext cx="5205707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63c361cd42_5_36"/>
          <p:cNvSpPr txBox="1"/>
          <p:nvPr>
            <p:ph idx="2" type="body"/>
          </p:nvPr>
        </p:nvSpPr>
        <p:spPr>
          <a:xfrm>
            <a:off x="787889" y="3368001"/>
            <a:ext cx="5201923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9" name="Google Shape;219;g63c361cd42_5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49" y="297068"/>
            <a:ext cx="2058819" cy="47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Teal2">
  <p:cSld name="Cover – Teal2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3c361cd42_5_45"/>
          <p:cNvSpPr/>
          <p:nvPr/>
        </p:nvSpPr>
        <p:spPr>
          <a:xfrm>
            <a:off x="185530" y="6175513"/>
            <a:ext cx="719767" cy="2650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22" name="Google Shape;222;g63c361cd42_5_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5933" y="297068"/>
            <a:ext cx="8828067" cy="65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63c361cd42_5_45"/>
          <p:cNvSpPr/>
          <p:nvPr/>
        </p:nvSpPr>
        <p:spPr>
          <a:xfrm>
            <a:off x="502920" y="1"/>
            <a:ext cx="5666935" cy="57396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g63c361cd42_5_45"/>
          <p:cNvSpPr txBox="1"/>
          <p:nvPr>
            <p:ph idx="10" type="dt"/>
          </p:nvPr>
        </p:nvSpPr>
        <p:spPr>
          <a:xfrm>
            <a:off x="785881" y="5159269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g63c361cd42_5_45"/>
          <p:cNvSpPr txBox="1"/>
          <p:nvPr>
            <p:ph idx="1" type="body"/>
          </p:nvPr>
        </p:nvSpPr>
        <p:spPr>
          <a:xfrm>
            <a:off x="784277" y="4473719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g63c361cd42_5_45"/>
          <p:cNvSpPr txBox="1"/>
          <p:nvPr>
            <p:ph type="title"/>
          </p:nvPr>
        </p:nvSpPr>
        <p:spPr>
          <a:xfrm>
            <a:off x="784276" y="1503863"/>
            <a:ext cx="5205707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g63c361cd42_5_45"/>
          <p:cNvSpPr txBox="1"/>
          <p:nvPr>
            <p:ph idx="2" type="body"/>
          </p:nvPr>
        </p:nvSpPr>
        <p:spPr>
          <a:xfrm>
            <a:off x="787889" y="3368001"/>
            <a:ext cx="5201923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8" name="Google Shape;228;g63c361cd42_5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49" y="297068"/>
            <a:ext cx="2058819" cy="47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Navy">
  <p:cSld name="Cover – Navy">
    <p:bg>
      <p:bgPr>
        <a:solidFill>
          <a:schemeClr val="accent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c361cd42_5_54"/>
          <p:cNvSpPr txBox="1"/>
          <p:nvPr>
            <p:ph type="title"/>
          </p:nvPr>
        </p:nvSpPr>
        <p:spPr>
          <a:xfrm>
            <a:off x="299202" y="2504663"/>
            <a:ext cx="8407476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g63c361cd42_5_54"/>
          <p:cNvSpPr txBox="1"/>
          <p:nvPr>
            <p:ph idx="10" type="dt"/>
          </p:nvPr>
        </p:nvSpPr>
        <p:spPr>
          <a:xfrm>
            <a:off x="319200" y="6155226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g63c361cd42_5_54"/>
          <p:cNvSpPr txBox="1"/>
          <p:nvPr>
            <p:ph idx="1" type="body"/>
          </p:nvPr>
        </p:nvSpPr>
        <p:spPr>
          <a:xfrm>
            <a:off x="302816" y="4246881"/>
            <a:ext cx="8416132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g63c361cd42_5_54"/>
          <p:cNvSpPr txBox="1"/>
          <p:nvPr>
            <p:ph idx="2" type="body"/>
          </p:nvPr>
        </p:nvSpPr>
        <p:spPr>
          <a:xfrm>
            <a:off x="317596" y="5469677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34" name="Google Shape;234;g63c361cd42_5_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219" y="477076"/>
            <a:ext cx="2437254" cy="55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Slide-Navy">
  <p:cSld name="Bullet Slide-Navy">
    <p:bg>
      <p:bgPr>
        <a:solidFill>
          <a:schemeClr val="dk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3c361cd42_5_60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g63c361cd42_5_60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g63c361cd42_5_60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g63c361cd42_5_60"/>
          <p:cNvSpPr txBox="1"/>
          <p:nvPr>
            <p:ph idx="1" type="body"/>
          </p:nvPr>
        </p:nvSpPr>
        <p:spPr>
          <a:xfrm>
            <a:off x="457202" y="927655"/>
            <a:ext cx="8169964" cy="4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g63c361cd42_5_60"/>
          <p:cNvSpPr txBox="1"/>
          <p:nvPr>
            <p:ph idx="2" type="body"/>
          </p:nvPr>
        </p:nvSpPr>
        <p:spPr>
          <a:xfrm>
            <a:off x="459686" y="1868557"/>
            <a:ext cx="8137665" cy="3909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1" name="Google Shape;241;g63c361cd42_5_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-Navy">
  <p:cSld name="Content Slide-Navy">
    <p:bg>
      <p:bgPr>
        <a:solidFill>
          <a:schemeClr val="dk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3c361cd42_5_67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g63c361cd42_5_67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g63c361cd42_5_67"/>
          <p:cNvSpPr txBox="1"/>
          <p:nvPr>
            <p:ph idx="1" type="body"/>
          </p:nvPr>
        </p:nvSpPr>
        <p:spPr>
          <a:xfrm>
            <a:off x="457200" y="1881349"/>
            <a:ext cx="8179904" cy="39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600"/>
              <a:buFont typeface="Merriweather Sans"/>
              <a:buChar char="-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9083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Pts val="980"/>
              <a:buFont typeface="Merriweather Sans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200"/>
              <a:buFont typeface="Merriweather Sans"/>
              <a:buChar char="-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g63c361cd42_5_67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g63c361cd42_5_67"/>
          <p:cNvSpPr txBox="1"/>
          <p:nvPr>
            <p:ph idx="2" type="body"/>
          </p:nvPr>
        </p:nvSpPr>
        <p:spPr>
          <a:xfrm>
            <a:off x="457202" y="927655"/>
            <a:ext cx="8169964" cy="4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8" name="Google Shape;248;g63c361cd42_5_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Only – Navy">
  <p:cSld name="Header Only – Navy">
    <p:bg>
      <p:bgPr>
        <a:solidFill>
          <a:schemeClr val="dk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3c361cd42_5_74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g63c361cd42_5_74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g63c361cd42_5_74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g63c361cd42_5_74"/>
          <p:cNvSpPr txBox="1"/>
          <p:nvPr>
            <p:ph idx="1" type="body"/>
          </p:nvPr>
        </p:nvSpPr>
        <p:spPr>
          <a:xfrm>
            <a:off x="457202" y="927655"/>
            <a:ext cx="8169964" cy="4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54" name="Google Shape;254;g63c361cd42_5_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– Navy">
  <p:cSld name="Blank Slide – Navy">
    <p:bg>
      <p:bgPr>
        <a:solidFill>
          <a:schemeClr val="dk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c361cd42_5_80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g63c361cd42_5_80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g63c361cd42_5_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– Navy">
  <p:cSld name="Chart Slide – Navy">
    <p:bg>
      <p:bgPr>
        <a:solidFill>
          <a:schemeClr val="dk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c361cd42_5_84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g63c361cd42_5_84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g63c361cd42_5_84"/>
          <p:cNvSpPr/>
          <p:nvPr>
            <p:ph idx="2" type="chart"/>
          </p:nvPr>
        </p:nvSpPr>
        <p:spPr>
          <a:xfrm>
            <a:off x="268360" y="469928"/>
            <a:ext cx="8587407" cy="5297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8A3AC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3" name="Google Shape;263;g63c361cd42_5_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Slide – Navy">
  <p:cSld name="Two Column Slide – Navy">
    <p:bg>
      <p:bgPr>
        <a:solidFill>
          <a:schemeClr val="dk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c361cd42_5_89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g63c361cd42_5_89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g63c361cd42_5_89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g63c361cd42_5_89"/>
          <p:cNvSpPr txBox="1"/>
          <p:nvPr>
            <p:ph idx="1" type="body"/>
          </p:nvPr>
        </p:nvSpPr>
        <p:spPr>
          <a:xfrm>
            <a:off x="457202" y="927656"/>
            <a:ext cx="8169964" cy="446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g63c361cd42_5_89"/>
          <p:cNvSpPr txBox="1"/>
          <p:nvPr>
            <p:ph idx="2" type="body"/>
          </p:nvPr>
        </p:nvSpPr>
        <p:spPr>
          <a:xfrm>
            <a:off x="456925" y="1894326"/>
            <a:ext cx="3826840" cy="38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g63c361cd42_5_89"/>
          <p:cNvSpPr txBox="1"/>
          <p:nvPr>
            <p:ph idx="3" type="body"/>
          </p:nvPr>
        </p:nvSpPr>
        <p:spPr>
          <a:xfrm>
            <a:off x="4790386" y="1894326"/>
            <a:ext cx="3826840" cy="38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1" name="Google Shape;271;g63c361cd42_5_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4585" y="6453506"/>
            <a:ext cx="1125199" cy="25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Slide – White">
  <p:cSld name="Two Column Slide – Whit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4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457202" y="927656"/>
            <a:ext cx="8169964" cy="446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2" type="body"/>
          </p:nvPr>
        </p:nvSpPr>
        <p:spPr>
          <a:xfrm>
            <a:off x="456925" y="1894326"/>
            <a:ext cx="3826840" cy="38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3" type="body"/>
          </p:nvPr>
        </p:nvSpPr>
        <p:spPr>
          <a:xfrm>
            <a:off x="4790386" y="1894326"/>
            <a:ext cx="3826840" cy="38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-White">
  <p:cSld name="Content Slide-White"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3c361cd42_5_97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g63c361cd42_5_97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g63c361cd42_5_97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g63c361cd42_5_97"/>
          <p:cNvSpPr txBox="1"/>
          <p:nvPr>
            <p:ph idx="1" type="body"/>
          </p:nvPr>
        </p:nvSpPr>
        <p:spPr>
          <a:xfrm>
            <a:off x="457200" y="1881349"/>
            <a:ext cx="8179904" cy="39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600"/>
              <a:buFont typeface="Merriweather Sans"/>
              <a:buChar char="-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9083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Pts val="980"/>
              <a:buFont typeface="Merriweather Sans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200"/>
              <a:buFont typeface="Merriweather Sans"/>
              <a:buChar char="-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g63c361cd42_5_97"/>
          <p:cNvSpPr txBox="1"/>
          <p:nvPr>
            <p:ph idx="2" type="body"/>
          </p:nvPr>
        </p:nvSpPr>
        <p:spPr>
          <a:xfrm>
            <a:off x="457202" y="927656"/>
            <a:ext cx="8169964" cy="446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– White">
  <p:cSld name="Chart Slide – Whit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3c361cd42_5_103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g63c361cd42_5_103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g63c361cd42_5_103"/>
          <p:cNvSpPr/>
          <p:nvPr>
            <p:ph idx="2" type="chart"/>
          </p:nvPr>
        </p:nvSpPr>
        <p:spPr>
          <a:xfrm>
            <a:off x="268360" y="469928"/>
            <a:ext cx="8587407" cy="5297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8A3AC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Slide – White">
  <p:cSld name="Two Column Slide – Whit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3c361cd42_5_107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g63c361cd42_5_107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g63c361cd42_5_107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g63c361cd42_5_107"/>
          <p:cNvSpPr txBox="1"/>
          <p:nvPr>
            <p:ph idx="1" type="body"/>
          </p:nvPr>
        </p:nvSpPr>
        <p:spPr>
          <a:xfrm>
            <a:off x="457202" y="927656"/>
            <a:ext cx="8169964" cy="446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g63c361cd42_5_107"/>
          <p:cNvSpPr txBox="1"/>
          <p:nvPr>
            <p:ph idx="2" type="body"/>
          </p:nvPr>
        </p:nvSpPr>
        <p:spPr>
          <a:xfrm>
            <a:off x="456925" y="1894326"/>
            <a:ext cx="3826840" cy="38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g63c361cd42_5_107"/>
          <p:cNvSpPr txBox="1"/>
          <p:nvPr>
            <p:ph idx="3" type="body"/>
          </p:nvPr>
        </p:nvSpPr>
        <p:spPr>
          <a:xfrm>
            <a:off x="4790386" y="1894326"/>
            <a:ext cx="3826840" cy="38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– Blue">
  <p:cSld name="Quote Slide – Blue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3c361cd42_5_114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g63c361cd42_5_114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g63c361cd42_5_114"/>
          <p:cNvSpPr txBox="1"/>
          <p:nvPr>
            <p:ph idx="1" type="body"/>
          </p:nvPr>
        </p:nvSpPr>
        <p:spPr>
          <a:xfrm>
            <a:off x="437602" y="1908315"/>
            <a:ext cx="8229323" cy="2809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i="0" sz="2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g63c361cd42_5_114"/>
          <p:cNvSpPr txBox="1"/>
          <p:nvPr>
            <p:ph idx="2" type="body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1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g63c361cd42_5_114"/>
          <p:cNvSpPr/>
          <p:nvPr/>
        </p:nvSpPr>
        <p:spPr>
          <a:xfrm>
            <a:off x="496956" y="3"/>
            <a:ext cx="1073426" cy="1577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90BD3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5" name="Google Shape;295;g63c361cd42_5_114"/>
          <p:cNvSpPr txBox="1"/>
          <p:nvPr/>
        </p:nvSpPr>
        <p:spPr>
          <a:xfrm>
            <a:off x="434630" y="353943"/>
            <a:ext cx="119269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96" name="Google Shape;296;g63c361cd42_5_114"/>
          <p:cNvSpPr txBox="1"/>
          <p:nvPr>
            <p:ph idx="3" type="body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– Teal">
  <p:cSld name="Quote Slide – Teal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c361cd42_5_122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g63c361cd42_5_122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g63c361cd42_5_122"/>
          <p:cNvSpPr txBox="1"/>
          <p:nvPr>
            <p:ph idx="1" type="body"/>
          </p:nvPr>
        </p:nvSpPr>
        <p:spPr>
          <a:xfrm>
            <a:off x="437602" y="1908315"/>
            <a:ext cx="8229323" cy="2809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i="0" sz="2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g63c361cd42_5_122"/>
          <p:cNvSpPr/>
          <p:nvPr/>
        </p:nvSpPr>
        <p:spPr>
          <a:xfrm>
            <a:off x="496956" y="3"/>
            <a:ext cx="1073426" cy="1577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90BD3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2" name="Google Shape;302;g63c361cd42_5_122"/>
          <p:cNvSpPr txBox="1"/>
          <p:nvPr/>
        </p:nvSpPr>
        <p:spPr>
          <a:xfrm>
            <a:off x="434630" y="353943"/>
            <a:ext cx="119269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03" name="Google Shape;303;g63c361cd42_5_122"/>
          <p:cNvSpPr txBox="1"/>
          <p:nvPr>
            <p:ph idx="2" type="body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1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g63c361cd42_5_122"/>
          <p:cNvSpPr txBox="1"/>
          <p:nvPr>
            <p:ph idx="3" type="body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– Green">
  <p:cSld name="Quote Slide – Green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c361cd42_5_130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g63c361cd42_5_130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g63c361cd42_5_130"/>
          <p:cNvSpPr txBox="1"/>
          <p:nvPr>
            <p:ph idx="1" type="body"/>
          </p:nvPr>
        </p:nvSpPr>
        <p:spPr>
          <a:xfrm>
            <a:off x="437602" y="1908315"/>
            <a:ext cx="8229323" cy="2809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i="0" sz="2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g63c361cd42_5_130"/>
          <p:cNvSpPr/>
          <p:nvPr/>
        </p:nvSpPr>
        <p:spPr>
          <a:xfrm>
            <a:off x="496956" y="3"/>
            <a:ext cx="1073426" cy="1577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90BD3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0" name="Google Shape;310;g63c361cd42_5_130"/>
          <p:cNvSpPr txBox="1"/>
          <p:nvPr/>
        </p:nvSpPr>
        <p:spPr>
          <a:xfrm>
            <a:off x="434630" y="353943"/>
            <a:ext cx="119269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11" name="Google Shape;311;g63c361cd42_5_130"/>
          <p:cNvSpPr txBox="1"/>
          <p:nvPr>
            <p:ph idx="2" type="body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1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g63c361cd42_5_130"/>
          <p:cNvSpPr txBox="1"/>
          <p:nvPr>
            <p:ph idx="3" type="body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– Blue">
  <p:cSld name="Section Header – Blu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3c361cd42_5_138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g63c361cd42_5_138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g63c361cd42_5_138"/>
          <p:cNvSpPr/>
          <p:nvPr/>
        </p:nvSpPr>
        <p:spPr>
          <a:xfrm>
            <a:off x="3" y="2363626"/>
            <a:ext cx="7051729" cy="18818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7" name="Google Shape;317;g63c361cd42_5_138"/>
          <p:cNvSpPr txBox="1"/>
          <p:nvPr>
            <p:ph type="title"/>
          </p:nvPr>
        </p:nvSpPr>
        <p:spPr>
          <a:xfrm>
            <a:off x="453585" y="2559253"/>
            <a:ext cx="6435412" cy="147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– Teal">
  <p:cSld name="Section Header – Teal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3c361cd42_5_143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g63c361cd42_5_143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g63c361cd42_5_143"/>
          <p:cNvSpPr/>
          <p:nvPr/>
        </p:nvSpPr>
        <p:spPr>
          <a:xfrm>
            <a:off x="3" y="2363626"/>
            <a:ext cx="7051729" cy="1881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2" name="Google Shape;322;g63c361cd42_5_143"/>
          <p:cNvSpPr txBox="1"/>
          <p:nvPr>
            <p:ph type="title"/>
          </p:nvPr>
        </p:nvSpPr>
        <p:spPr>
          <a:xfrm>
            <a:off x="453585" y="2559253"/>
            <a:ext cx="6435412" cy="147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– Green">
  <p:cSld name="Section Header – Green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c361cd42_5_148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g63c361cd42_5_148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g63c361cd42_5_148"/>
          <p:cNvSpPr/>
          <p:nvPr/>
        </p:nvSpPr>
        <p:spPr>
          <a:xfrm>
            <a:off x="3" y="2363626"/>
            <a:ext cx="7051729" cy="1881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7" name="Google Shape;327;g63c361cd42_5_148"/>
          <p:cNvSpPr txBox="1"/>
          <p:nvPr>
            <p:ph type="title"/>
          </p:nvPr>
        </p:nvSpPr>
        <p:spPr>
          <a:xfrm>
            <a:off x="453585" y="2559253"/>
            <a:ext cx="6435412" cy="147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with logo_1" showMasterSp="0">
  <p:cSld name="Closing with logo_1">
    <p:bg>
      <p:bgPr>
        <a:solidFill>
          <a:schemeClr val="dk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63c361cd42_5_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73948" y="2896815"/>
            <a:ext cx="3138682" cy="71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– Blue">
  <p:cSld name="Section Header – Blu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5"/>
          <p:cNvSpPr/>
          <p:nvPr/>
        </p:nvSpPr>
        <p:spPr>
          <a:xfrm>
            <a:off x="3" y="2363626"/>
            <a:ext cx="7051729" cy="18818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2" name="Google Shape;52;p15"/>
          <p:cNvSpPr txBox="1"/>
          <p:nvPr>
            <p:ph type="title"/>
          </p:nvPr>
        </p:nvSpPr>
        <p:spPr>
          <a:xfrm>
            <a:off x="453585" y="2559253"/>
            <a:ext cx="6435412" cy="147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with logo_2" showMasterSp="0">
  <p:cSld name="Closing with logo_2"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63c361cd42_5_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57600" y="2514849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Research" showMasterSp="0">
  <p:cSld name="Closing - Research"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63c361cd42_5_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4304" y="2415131"/>
            <a:ext cx="161544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63c361cd42_5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208" y="-437"/>
            <a:ext cx="3588792" cy="241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63c361cd42_5_157"/>
          <p:cNvPicPr preferRelativeResize="0"/>
          <p:nvPr/>
        </p:nvPicPr>
        <p:blipFill rotWithShape="1">
          <a:blip r:embed="rId4">
            <a:alphaModFix/>
          </a:blip>
          <a:srcRect b="0" l="8419" r="0" t="0"/>
          <a:stretch/>
        </p:blipFill>
        <p:spPr>
          <a:xfrm>
            <a:off x="0" y="2415131"/>
            <a:ext cx="6664304" cy="444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Education" showMasterSp="0">
  <p:cSld name="Closing - Education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63c361cd42_5_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01828" cy="226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63c361cd42_5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280" y="2267794"/>
            <a:ext cx="6776720" cy="459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63c361cd42_5_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840" y="2267794"/>
            <a:ext cx="1615440" cy="161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- Education" showMasterSp="0">
  <p:cSld name="Closing - Education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01828" cy="226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280" y="2267794"/>
            <a:ext cx="6776720" cy="459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840" y="2267794"/>
            <a:ext cx="1615440" cy="161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– Blue">
  <p:cSld name="Quote Slide – Blu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437602" y="1908315"/>
            <a:ext cx="8229323" cy="2809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i="0" sz="2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1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7"/>
          <p:cNvSpPr/>
          <p:nvPr/>
        </p:nvSpPr>
        <p:spPr>
          <a:xfrm>
            <a:off x="496956" y="3"/>
            <a:ext cx="1073426" cy="1577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90BD3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3" name="Google Shape;63;p17"/>
          <p:cNvSpPr txBox="1"/>
          <p:nvPr/>
        </p:nvSpPr>
        <p:spPr>
          <a:xfrm>
            <a:off x="434630" y="353943"/>
            <a:ext cx="119269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64" name="Google Shape;64;p17"/>
          <p:cNvSpPr txBox="1"/>
          <p:nvPr>
            <p:ph idx="3" type="body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-White">
  <p:cSld name="Content Slide-White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21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" type="body"/>
          </p:nvPr>
        </p:nvSpPr>
        <p:spPr>
          <a:xfrm>
            <a:off x="457200" y="1881349"/>
            <a:ext cx="8179904" cy="39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600"/>
              <a:buFont typeface="Merriweather Sans"/>
              <a:buChar char="-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9083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Pts val="980"/>
              <a:buFont typeface="Merriweather Sans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200"/>
              <a:buFont typeface="Merriweather Sans"/>
              <a:buChar char="-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2" type="body"/>
          </p:nvPr>
        </p:nvSpPr>
        <p:spPr>
          <a:xfrm>
            <a:off x="457202" y="927656"/>
            <a:ext cx="8169964" cy="446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– Teal1">
  <p:cSld name="Cover – Teal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/>
          <p:nvPr/>
        </p:nvSpPr>
        <p:spPr>
          <a:xfrm>
            <a:off x="185530" y="6175513"/>
            <a:ext cx="719767" cy="2650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5937" y="297068"/>
            <a:ext cx="8828062" cy="656093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/>
          <p:nvPr/>
        </p:nvSpPr>
        <p:spPr>
          <a:xfrm>
            <a:off x="502920" y="1"/>
            <a:ext cx="5666935" cy="57396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785881" y="5159269"/>
            <a:ext cx="1925338" cy="238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784277" y="4473719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type="title"/>
          </p:nvPr>
        </p:nvSpPr>
        <p:spPr>
          <a:xfrm>
            <a:off x="784276" y="1503863"/>
            <a:ext cx="5205707" cy="1749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2" type="body"/>
          </p:nvPr>
        </p:nvSpPr>
        <p:spPr>
          <a:xfrm>
            <a:off x="787889" y="3368001"/>
            <a:ext cx="5201923" cy="67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49" y="297068"/>
            <a:ext cx="2058819" cy="47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0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10"/>
          <p:cNvCxnSpPr/>
          <p:nvPr/>
        </p:nvCxnSpPr>
        <p:spPr>
          <a:xfrm>
            <a:off x="365125" y="6250080"/>
            <a:ext cx="8413750" cy="0"/>
          </a:xfrm>
          <a:prstGeom prst="straightConnector1">
            <a:avLst/>
          </a:prstGeom>
          <a:noFill/>
          <a:ln cap="flat" cmpd="sng" w="9525">
            <a:solidFill>
              <a:srgbClr val="052049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5" name="Google Shape;15;p10"/>
          <p:cNvCxnSpPr/>
          <p:nvPr/>
        </p:nvCxnSpPr>
        <p:spPr>
          <a:xfrm>
            <a:off x="277813" y="6250080"/>
            <a:ext cx="8595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6" name="Google Shape;16;p10"/>
          <p:cNvSpPr txBox="1"/>
          <p:nvPr>
            <p:ph idx="1" type="body"/>
          </p:nvPr>
        </p:nvSpPr>
        <p:spPr>
          <a:xfrm>
            <a:off x="459686" y="1868557"/>
            <a:ext cx="8137665" cy="3909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0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8A3AC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" name="Google Shape;17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7853" y="6443869"/>
            <a:ext cx="1216376" cy="27834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3c361cd42_5_0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7" name="Google Shape;177;g63c361cd42_5_0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g63c361cd42_5_0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" name="Google Shape;179;g63c361cd42_5_0"/>
          <p:cNvCxnSpPr/>
          <p:nvPr/>
        </p:nvCxnSpPr>
        <p:spPr>
          <a:xfrm>
            <a:off x="365125" y="6250080"/>
            <a:ext cx="8413750" cy="0"/>
          </a:xfrm>
          <a:prstGeom prst="straightConnector1">
            <a:avLst/>
          </a:prstGeom>
          <a:noFill/>
          <a:ln cap="flat" cmpd="sng" w="9525">
            <a:solidFill>
              <a:srgbClr val="052049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0" name="Google Shape;180;g63c361cd42_5_0"/>
          <p:cNvCxnSpPr/>
          <p:nvPr/>
        </p:nvCxnSpPr>
        <p:spPr>
          <a:xfrm>
            <a:off x="277813" y="6250080"/>
            <a:ext cx="8595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81" name="Google Shape;181;g63c361cd42_5_0"/>
          <p:cNvSpPr txBox="1"/>
          <p:nvPr>
            <p:ph idx="1" type="body"/>
          </p:nvPr>
        </p:nvSpPr>
        <p:spPr>
          <a:xfrm>
            <a:off x="459686" y="1868557"/>
            <a:ext cx="8137665" cy="3909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0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8A3AC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2" name="Google Shape;182;g63c361cd42_5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7853" y="6443869"/>
            <a:ext cx="1216376" cy="27834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i.org/10.7272/Q6HD7SV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"/>
          <p:cNvSpPr txBox="1"/>
          <p:nvPr>
            <p:ph idx="1" type="body"/>
          </p:nvPr>
        </p:nvSpPr>
        <p:spPr>
          <a:xfrm>
            <a:off x="784277" y="4473719"/>
            <a:ext cx="4191461" cy="5689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/>
              <a:t>Memory Lives on Conference -- UCSF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/>
              <a:t>October 4, 2019</a:t>
            </a:r>
            <a:endParaRPr/>
          </a:p>
        </p:txBody>
      </p:sp>
      <p:sp>
        <p:nvSpPr>
          <p:cNvPr id="345" name="Google Shape;345;p2"/>
          <p:cNvSpPr txBox="1"/>
          <p:nvPr>
            <p:ph type="title"/>
          </p:nvPr>
        </p:nvSpPr>
        <p:spPr>
          <a:xfrm>
            <a:off x="627350" y="1202100"/>
            <a:ext cx="55320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rPr i="1" lang="en-US"/>
              <a:t>Welcome!</a:t>
            </a:r>
            <a:endParaRPr i="1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rPr lang="en-US"/>
              <a:t>Course Materials: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rPr lang="en-US" sz="4200"/>
              <a:t>http://bit.ly/ArchNLP19 </a:t>
            </a:r>
            <a:endParaRPr sz="420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3c361cd42_0_44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g63c361cd42_0_44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 are these documents?</a:t>
            </a:r>
            <a:endParaRPr/>
          </a:p>
        </p:txBody>
      </p:sp>
      <p:sp>
        <p:nvSpPr>
          <p:cNvPr id="424" name="Google Shape;424;g63c361cd42_0_44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What archival collections documents look like</a:t>
            </a:r>
            <a:endParaRPr i="1"/>
          </a:p>
        </p:txBody>
      </p:sp>
      <p:sp>
        <p:nvSpPr>
          <p:cNvPr id="425" name="Google Shape;425;g63c361cd42_0_44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Organizational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meeting minutes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flyers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b="1" lang="en-US"/>
              <a:t>Personal papers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writings/diaries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correspondence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Government/legal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legal testimony / briefings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government proceedings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AND MORE</a:t>
            </a:r>
            <a:endParaRPr/>
          </a:p>
        </p:txBody>
      </p:sp>
      <p:pic>
        <p:nvPicPr>
          <p:cNvPr id="426" name="Google Shape;426;g63c361cd42_0_44"/>
          <p:cNvPicPr preferRelativeResize="0"/>
          <p:nvPr/>
        </p:nvPicPr>
        <p:blipFill rotWithShape="1">
          <a:blip r:embed="rId3">
            <a:alphaModFix/>
          </a:blip>
          <a:srcRect b="228" l="0" r="0" t="219"/>
          <a:stretch/>
        </p:blipFill>
        <p:spPr>
          <a:xfrm>
            <a:off x="4748900" y="1332900"/>
            <a:ext cx="3644222" cy="467704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63c361cd42_0_44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3c361cd42_0_53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g63c361cd42_0_53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 are these documents?</a:t>
            </a:r>
            <a:endParaRPr/>
          </a:p>
        </p:txBody>
      </p:sp>
      <p:sp>
        <p:nvSpPr>
          <p:cNvPr id="434" name="Google Shape;434;g63c361cd42_0_53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What archival collections documents look like</a:t>
            </a:r>
            <a:endParaRPr i="1"/>
          </a:p>
        </p:txBody>
      </p:sp>
      <p:sp>
        <p:nvSpPr>
          <p:cNvPr id="435" name="Google Shape;435;g63c361cd42_0_53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Organizational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meeting minutes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flyers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Personal papers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writings/diaries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correspondence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b="1" lang="en-US"/>
              <a:t>Government/legal records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legal testimony / briefings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government proceedings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AND MORE</a:t>
            </a:r>
            <a:endParaRPr/>
          </a:p>
        </p:txBody>
      </p:sp>
      <p:pic>
        <p:nvPicPr>
          <p:cNvPr id="436" name="Google Shape;436;g63c361cd42_0_53"/>
          <p:cNvPicPr preferRelativeResize="0"/>
          <p:nvPr/>
        </p:nvPicPr>
        <p:blipFill rotWithShape="1">
          <a:blip r:embed="rId3">
            <a:alphaModFix/>
          </a:blip>
          <a:srcRect b="119" l="0" r="0" t="109"/>
          <a:stretch/>
        </p:blipFill>
        <p:spPr>
          <a:xfrm>
            <a:off x="4748900" y="1332900"/>
            <a:ext cx="3644222" cy="467704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63c361cd42_0_53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3c361cd42_0_62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g63c361cd42_0_62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 are these documents?</a:t>
            </a:r>
            <a:endParaRPr/>
          </a:p>
        </p:txBody>
      </p:sp>
      <p:sp>
        <p:nvSpPr>
          <p:cNvPr id="444" name="Google Shape;444;g63c361cd42_0_62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What archival collections documents look like</a:t>
            </a:r>
            <a:endParaRPr i="1"/>
          </a:p>
        </p:txBody>
      </p:sp>
      <p:sp>
        <p:nvSpPr>
          <p:cNvPr id="445" name="Google Shape;445;g63c361cd42_0_62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Organizational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meeting minutes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flyers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Personal papers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writings/diaries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correspondence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b="1" lang="en-US"/>
              <a:t>Government/legal records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legal testimony / briefings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government proceedings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AND MORE</a:t>
            </a:r>
            <a:endParaRPr/>
          </a:p>
        </p:txBody>
      </p:sp>
      <p:pic>
        <p:nvPicPr>
          <p:cNvPr id="446" name="Google Shape;446;g63c361cd42_0_62"/>
          <p:cNvPicPr preferRelativeResize="0"/>
          <p:nvPr/>
        </p:nvPicPr>
        <p:blipFill rotWithShape="1">
          <a:blip r:embed="rId3">
            <a:alphaModFix/>
          </a:blip>
          <a:srcRect b="10754" l="0" r="0" t="10746"/>
          <a:stretch/>
        </p:blipFill>
        <p:spPr>
          <a:xfrm>
            <a:off x="4748900" y="1332900"/>
            <a:ext cx="3644222" cy="4677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63c361cd42_0_62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c361cd42_0_71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g63c361cd42_0_71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What’s in the data?</a:t>
            </a:r>
            <a:endParaRPr/>
          </a:p>
        </p:txBody>
      </p:sp>
      <p:sp>
        <p:nvSpPr>
          <p:cNvPr id="454" name="Google Shape;454;g63c361cd42_0_71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Compilation of the actual dataset</a:t>
            </a:r>
            <a:endParaRPr i="1"/>
          </a:p>
        </p:txBody>
      </p:sp>
      <p:sp>
        <p:nvSpPr>
          <p:cNvPr id="455" name="Google Shape;455;g63c361cd42_0_71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Archival Metadata, extracted from the software we use to preserve and provide access to our digitized collections.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6A70"/>
              </a:buClr>
              <a:buSzPts val="1800"/>
              <a:buFont typeface="Arial"/>
              <a:buChar char="-"/>
            </a:pPr>
            <a:r>
              <a:rPr i="1" lang="en-US"/>
              <a:t>fields like “Creator”, “Collection Title”, “Call No.”, “Date Range”</a:t>
            </a:r>
            <a:endParaRPr i="1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metadata which has been created by a person doing the cataloging</a:t>
            </a:r>
            <a:endParaRPr i="1"/>
          </a:p>
          <a:p>
            <a:pPr indent="-3200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The full text of the document itself.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extracted using Optical Character Recognition software</a:t>
            </a:r>
            <a:endParaRPr i="1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uncorrected, which mean that is is very messy and often mis-transcribed. </a:t>
            </a:r>
            <a:endParaRPr i="1"/>
          </a:p>
        </p:txBody>
      </p:sp>
      <p:sp>
        <p:nvSpPr>
          <p:cNvPr id="456" name="Google Shape;456;g63c361cd42_0_71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c361cd42_0_80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g63c361cd42_0_80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What’s in the data?</a:t>
            </a:r>
            <a:endParaRPr/>
          </a:p>
        </p:txBody>
      </p:sp>
      <p:sp>
        <p:nvSpPr>
          <p:cNvPr id="463" name="Google Shape;463;g63c361cd42_0_80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It looks like this: </a:t>
            </a:r>
            <a:endParaRPr i="1"/>
          </a:p>
        </p:txBody>
      </p:sp>
      <p:sp>
        <p:nvSpPr>
          <p:cNvPr id="464" name="Google Shape;464;g63c361cd42_0_80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t/>
            </a:r>
            <a:endParaRPr i="1"/>
          </a:p>
        </p:txBody>
      </p:sp>
      <p:pic>
        <p:nvPicPr>
          <p:cNvPr id="465" name="Google Shape;465;g63c361cd42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5" y="1480850"/>
            <a:ext cx="8906261" cy="41770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6" name="Google Shape;466;g63c361cd42_0_80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3c361cd42_0_89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g63c361cd42_0_89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Where do we find the data?</a:t>
            </a:r>
            <a:endParaRPr/>
          </a:p>
        </p:txBody>
      </p:sp>
      <p:sp>
        <p:nvSpPr>
          <p:cNvPr id="473" name="Google Shape;473;g63c361cd42_0_89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It is online</a:t>
            </a:r>
            <a:endParaRPr i="1"/>
          </a:p>
        </p:txBody>
      </p:sp>
      <p:sp>
        <p:nvSpPr>
          <p:cNvPr id="474" name="Google Shape;474;g63c361cd42_0_89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it is here: </a:t>
            </a:r>
            <a:endParaRPr sz="3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https://doi.org/10.7272/Q6HD7SV7</a:t>
            </a:r>
            <a:endParaRPr b="1" sz="3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(we’ll send you the link)</a:t>
            </a:r>
            <a:endParaRPr sz="1800"/>
          </a:p>
        </p:txBody>
      </p:sp>
      <p:sp>
        <p:nvSpPr>
          <p:cNvPr id="475" name="Google Shape;475;g63c361cd42_0_89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2cdc7b284_0_19"/>
          <p:cNvSpPr/>
          <p:nvPr/>
        </p:nvSpPr>
        <p:spPr>
          <a:xfrm>
            <a:off x="5908650" y="0"/>
            <a:ext cx="2937000" cy="18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62cdc7b284_0_19"/>
          <p:cNvSpPr/>
          <p:nvPr/>
        </p:nvSpPr>
        <p:spPr>
          <a:xfrm>
            <a:off x="499050" y="849325"/>
            <a:ext cx="8346600" cy="570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2" name="Google Shape;352;g62cdc7b284_0_19"/>
          <p:cNvSpPr txBox="1"/>
          <p:nvPr>
            <p:ph type="title"/>
          </p:nvPr>
        </p:nvSpPr>
        <p:spPr>
          <a:xfrm>
            <a:off x="627350" y="1202100"/>
            <a:ext cx="8123100" cy="5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rPr i="1" lang="en-US"/>
              <a:t>Welcome!</a:t>
            </a:r>
            <a:endParaRPr i="1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rPr lang="en-US"/>
              <a:t>Today’s Schedule:</a:t>
            </a:r>
            <a:endParaRPr/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8:30 - 9:00 am</a:t>
            </a:r>
            <a:r>
              <a:rPr lang="en-US" sz="3000"/>
              <a:t> -- breakfast and coffee</a:t>
            </a:r>
            <a:endParaRPr sz="3000"/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9:00 - 10:00 am</a:t>
            </a:r>
            <a:r>
              <a:rPr lang="en-US" sz="3000"/>
              <a:t> -- introducing the data</a:t>
            </a:r>
            <a:endParaRPr sz="3000"/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10:00 - 10:30 am</a:t>
            </a:r>
            <a:r>
              <a:rPr lang="en-US" sz="3000"/>
              <a:t> -- introducing the unix shell to open a jupyter notebook, and load data into pandas dataframe.</a:t>
            </a:r>
            <a:endParaRPr sz="3000"/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10:30 - 10:45 am</a:t>
            </a:r>
            <a:r>
              <a:rPr lang="en-US" sz="3000"/>
              <a:t> -- break</a:t>
            </a:r>
            <a:endParaRPr sz="3000"/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10:45 am - 11:15 am</a:t>
            </a:r>
            <a:r>
              <a:rPr lang="en-US" sz="3000"/>
              <a:t> -- NLP Introduction</a:t>
            </a:r>
            <a:endParaRPr sz="3000"/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11:15 am - 12:00 pm</a:t>
            </a:r>
            <a:r>
              <a:rPr lang="en-US" sz="3000"/>
              <a:t> -- NLP Walkthrough</a:t>
            </a:r>
            <a:endParaRPr sz="30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2cdc7b284_0_12"/>
          <p:cNvSpPr txBox="1"/>
          <p:nvPr>
            <p:ph idx="1" type="body"/>
          </p:nvPr>
        </p:nvSpPr>
        <p:spPr>
          <a:xfrm>
            <a:off x="784277" y="4473719"/>
            <a:ext cx="41916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/>
              <a:t>Memory Lives on Conference -- UCSF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/>
              <a:t>October 4, 2019</a:t>
            </a:r>
            <a:endParaRPr/>
          </a:p>
        </p:txBody>
      </p:sp>
      <p:sp>
        <p:nvSpPr>
          <p:cNvPr id="358" name="Google Shape;358;g62cdc7b284_0_12"/>
          <p:cNvSpPr txBox="1"/>
          <p:nvPr>
            <p:ph type="title"/>
          </p:nvPr>
        </p:nvSpPr>
        <p:spPr>
          <a:xfrm>
            <a:off x="784276" y="1503863"/>
            <a:ext cx="5205600" cy="17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rPr lang="en-US"/>
              <a:t>No More Silence</a:t>
            </a:r>
            <a:endParaRPr/>
          </a:p>
        </p:txBody>
      </p:sp>
      <p:sp>
        <p:nvSpPr>
          <p:cNvPr id="359" name="Google Shape;359;g62cdc7b284_0_12"/>
          <p:cNvSpPr txBox="1"/>
          <p:nvPr>
            <p:ph idx="2" type="body"/>
          </p:nvPr>
        </p:nvSpPr>
        <p:spPr>
          <a:xfrm>
            <a:off x="787889" y="3368001"/>
            <a:ext cx="52020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/>
              <a:t>“The Data” of Opening the Data of the HIV/AIDS Epidemic	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"/>
          <p:cNvSpPr txBox="1"/>
          <p:nvPr>
            <p:ph idx="11" type="ftr"/>
          </p:nvPr>
        </p:nvSpPr>
        <p:spPr>
          <a:xfrm>
            <a:off x="548153" y="6470130"/>
            <a:ext cx="4310907" cy="1379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  <p:sp>
        <p:nvSpPr>
          <p:cNvPr id="365" name="Google Shape;365;p3"/>
          <p:cNvSpPr txBox="1"/>
          <p:nvPr>
            <p:ph idx="12" type="sldNum"/>
          </p:nvPr>
        </p:nvSpPr>
        <p:spPr>
          <a:xfrm>
            <a:off x="272108" y="6453506"/>
            <a:ext cx="246061" cy="155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3"/>
          <p:cNvSpPr txBox="1"/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 is this project?	</a:t>
            </a:r>
            <a:endParaRPr/>
          </a:p>
        </p:txBody>
      </p:sp>
      <p:sp>
        <p:nvSpPr>
          <p:cNvPr id="367" name="Google Shape;367;p3"/>
          <p:cNvSpPr txBox="1"/>
          <p:nvPr>
            <p:ph idx="1" type="body"/>
          </p:nvPr>
        </p:nvSpPr>
        <p:spPr>
          <a:xfrm>
            <a:off x="457202" y="927655"/>
            <a:ext cx="8169964" cy="4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No More Silence, in a nutshell</a:t>
            </a:r>
            <a:endParaRPr i="1"/>
          </a:p>
        </p:txBody>
      </p:sp>
      <p:sp>
        <p:nvSpPr>
          <p:cNvPr id="368" name="Google Shape;368;p3"/>
          <p:cNvSpPr txBox="1"/>
          <p:nvPr>
            <p:ph idx="2" type="body"/>
          </p:nvPr>
        </p:nvSpPr>
        <p:spPr>
          <a:xfrm>
            <a:off x="459686" y="1868557"/>
            <a:ext cx="8137665" cy="3909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Extract text from digitized archival documents on HIV/AIDS epidemic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Organizational records, personal papers, printed ephemera, government records, legal records, etc.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Create single dataset which pairs this text with the archival metadata for each document.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i.e. “Author”, “Collection title”, “Date range”, “Subject”, etc.</a:t>
            </a:r>
            <a:endParaRPr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Deposit data in Dryad data repository</a:t>
            </a:r>
            <a:endParaRPr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Facilitate use of data for pilot research projects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3c361cd42_0_0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g63c361cd42_0_0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 are these documents?</a:t>
            </a:r>
            <a:endParaRPr/>
          </a:p>
        </p:txBody>
      </p:sp>
      <p:sp>
        <p:nvSpPr>
          <p:cNvPr id="375" name="Google Shape;375;g63c361cd42_0_0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What archival collections documents look like</a:t>
            </a:r>
            <a:endParaRPr i="1"/>
          </a:p>
        </p:txBody>
      </p:sp>
      <p:sp>
        <p:nvSpPr>
          <p:cNvPr id="376" name="Google Shape;376;g63c361cd42_0_0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Organizational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meeting minutes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flyers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Personal papers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writings/diaries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correspondence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Government/legal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legal testimony / briefings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government proceedings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AND MORE</a:t>
            </a:r>
            <a:endParaRPr/>
          </a:p>
        </p:txBody>
      </p:sp>
      <p:sp>
        <p:nvSpPr>
          <p:cNvPr id="377" name="Google Shape;377;g63c361cd42_0_0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3c361cd42_0_8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g63c361cd42_0_8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 are these documents?</a:t>
            </a:r>
            <a:endParaRPr/>
          </a:p>
        </p:txBody>
      </p:sp>
      <p:sp>
        <p:nvSpPr>
          <p:cNvPr id="384" name="Google Shape;384;g63c361cd42_0_8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What archival collections documents look like</a:t>
            </a:r>
            <a:endParaRPr i="1"/>
          </a:p>
        </p:txBody>
      </p:sp>
      <p:sp>
        <p:nvSpPr>
          <p:cNvPr id="385" name="Google Shape;385;g63c361cd42_0_8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b="1" lang="en-US"/>
              <a:t>Organizational records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meeting minutes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flyers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Personal papers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writings/diaries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correspondence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Government/legal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legal testimony / briefings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government proceedings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AND MORE</a:t>
            </a:r>
            <a:endParaRPr/>
          </a:p>
        </p:txBody>
      </p:sp>
      <p:pic>
        <p:nvPicPr>
          <p:cNvPr id="386" name="Google Shape;386;g63c361cd4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0" y="1332900"/>
            <a:ext cx="3644222" cy="467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63c361cd42_0_8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3c361cd42_0_17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g63c361cd42_0_17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 are these documents?</a:t>
            </a:r>
            <a:endParaRPr/>
          </a:p>
        </p:txBody>
      </p:sp>
      <p:sp>
        <p:nvSpPr>
          <p:cNvPr id="394" name="Google Shape;394;g63c361cd42_0_17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What archival collections documents look like</a:t>
            </a:r>
            <a:endParaRPr i="1"/>
          </a:p>
        </p:txBody>
      </p:sp>
      <p:sp>
        <p:nvSpPr>
          <p:cNvPr id="395" name="Google Shape;395;g63c361cd42_0_17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b="1" lang="en-US"/>
              <a:t>Organizational records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meeting minutes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flyers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Personal papers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writings/diaries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correspondence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Government/legal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legal testimony / briefings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government proceedings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AND MORE</a:t>
            </a:r>
            <a:endParaRPr/>
          </a:p>
        </p:txBody>
      </p:sp>
      <p:pic>
        <p:nvPicPr>
          <p:cNvPr id="396" name="Google Shape;396;g63c361cd42_0_17"/>
          <p:cNvPicPr preferRelativeResize="0"/>
          <p:nvPr/>
        </p:nvPicPr>
        <p:blipFill rotWithShape="1">
          <a:blip r:embed="rId3">
            <a:alphaModFix/>
          </a:blip>
          <a:srcRect b="327" l="0" r="0" t="327"/>
          <a:stretch/>
        </p:blipFill>
        <p:spPr>
          <a:xfrm>
            <a:off x="4748900" y="1332900"/>
            <a:ext cx="3644222" cy="467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63c361cd42_0_17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3c361cd42_0_26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g63c361cd42_0_26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 are these documents?</a:t>
            </a:r>
            <a:endParaRPr/>
          </a:p>
        </p:txBody>
      </p:sp>
      <p:sp>
        <p:nvSpPr>
          <p:cNvPr id="404" name="Google Shape;404;g63c361cd42_0_26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What archival collections documents look like</a:t>
            </a:r>
            <a:endParaRPr i="1"/>
          </a:p>
        </p:txBody>
      </p:sp>
      <p:sp>
        <p:nvSpPr>
          <p:cNvPr id="405" name="Google Shape;405;g63c361cd42_0_26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b="1" lang="en-US"/>
              <a:t>Organizational records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meeting minutes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flyers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Personal papers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writings/diaries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correspondence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Government/legal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legal testimony / briefings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government proceedings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AND MORE</a:t>
            </a:r>
            <a:endParaRPr/>
          </a:p>
        </p:txBody>
      </p:sp>
      <p:pic>
        <p:nvPicPr>
          <p:cNvPr id="406" name="Google Shape;406;g63c361cd42_0_26"/>
          <p:cNvPicPr preferRelativeResize="0"/>
          <p:nvPr/>
        </p:nvPicPr>
        <p:blipFill rotWithShape="1">
          <a:blip r:embed="rId3">
            <a:alphaModFix/>
          </a:blip>
          <a:srcRect b="337" l="0" r="0" t="327"/>
          <a:stretch/>
        </p:blipFill>
        <p:spPr>
          <a:xfrm>
            <a:off x="4748900" y="1332900"/>
            <a:ext cx="3644222" cy="467704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63c361cd42_0_26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3c361cd42_0_35"/>
          <p:cNvSpPr txBox="1"/>
          <p:nvPr>
            <p:ph idx="12" type="sldNum"/>
          </p:nvPr>
        </p:nvSpPr>
        <p:spPr>
          <a:xfrm>
            <a:off x="272108" y="6453506"/>
            <a:ext cx="246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g63c361cd42_0_35"/>
          <p:cNvSpPr txBox="1"/>
          <p:nvPr>
            <p:ph type="title"/>
          </p:nvPr>
        </p:nvSpPr>
        <p:spPr>
          <a:xfrm>
            <a:off x="453585" y="425002"/>
            <a:ext cx="8173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What are these documents?</a:t>
            </a:r>
            <a:endParaRPr/>
          </a:p>
        </p:txBody>
      </p:sp>
      <p:sp>
        <p:nvSpPr>
          <p:cNvPr id="414" name="Google Shape;414;g63c361cd42_0_35"/>
          <p:cNvSpPr txBox="1"/>
          <p:nvPr>
            <p:ph idx="1" type="body"/>
          </p:nvPr>
        </p:nvSpPr>
        <p:spPr>
          <a:xfrm>
            <a:off x="457202" y="927655"/>
            <a:ext cx="816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en-US"/>
              <a:t>What archival collections documents look like</a:t>
            </a:r>
            <a:endParaRPr i="1"/>
          </a:p>
        </p:txBody>
      </p:sp>
      <p:sp>
        <p:nvSpPr>
          <p:cNvPr id="415" name="Google Shape;415;g63c361cd42_0_35"/>
          <p:cNvSpPr txBox="1"/>
          <p:nvPr>
            <p:ph idx="2" type="body"/>
          </p:nvPr>
        </p:nvSpPr>
        <p:spPr>
          <a:xfrm>
            <a:off x="459686" y="1868557"/>
            <a:ext cx="81378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Organizational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meeting minutes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flyers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b="1" lang="en-US"/>
              <a:t>Personal papers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writings/diaries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correspondence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Government/legal records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legal testimony / briefings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US"/>
              <a:t>government proceedings</a:t>
            </a:r>
            <a:endParaRPr i="1"/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en-US"/>
              <a:t>AND MORE</a:t>
            </a:r>
            <a:endParaRPr/>
          </a:p>
        </p:txBody>
      </p:sp>
      <p:pic>
        <p:nvPicPr>
          <p:cNvPr id="416" name="Google Shape;416;g63c361cd42_0_35"/>
          <p:cNvPicPr preferRelativeResize="0"/>
          <p:nvPr/>
        </p:nvPicPr>
        <p:blipFill rotWithShape="1">
          <a:blip r:embed="rId3">
            <a:alphaModFix/>
          </a:blip>
          <a:srcRect b="189" l="0" r="0" t="189"/>
          <a:stretch/>
        </p:blipFill>
        <p:spPr>
          <a:xfrm>
            <a:off x="4748900" y="1332900"/>
            <a:ext cx="3644222" cy="467704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63c361cd42_0_35"/>
          <p:cNvSpPr txBox="1"/>
          <p:nvPr>
            <p:ph idx="11" type="ftr"/>
          </p:nvPr>
        </p:nvSpPr>
        <p:spPr>
          <a:xfrm>
            <a:off x="548153" y="6470130"/>
            <a:ext cx="43110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Silence: Opening the Data of the HIV/AIDS Epidemic using Natural Language Processing techniques -- Memory Lives On conference, October 4, 2019, UC San Francisco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oalesse Palette">
      <a:dk1>
        <a:srgbClr val="000000"/>
      </a:dk1>
      <a:lt1>
        <a:srgbClr val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SF Contemporary">
  <a:themeElements>
    <a:clrScheme name="UCSF Colors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0093D0"/>
      </a:accent1>
      <a:accent2>
        <a:srgbClr val="18A3AC"/>
      </a:accent2>
      <a:accent3>
        <a:srgbClr val="9DC23B"/>
      </a:accent3>
      <a:accent4>
        <a:srgbClr val="F58024"/>
      </a:accent4>
      <a:accent5>
        <a:srgbClr val="C7CED1"/>
      </a:accent5>
      <a:accent6>
        <a:srgbClr val="716FB3"/>
      </a:accent6>
      <a:hlink>
        <a:srgbClr val="178CCB"/>
      </a:hlink>
      <a:folHlink>
        <a:srgbClr val="5F5F5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SF Contemporary">
  <a:themeElements>
    <a:clrScheme name="UCSF Colors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0093D0"/>
      </a:accent1>
      <a:accent2>
        <a:srgbClr val="18A3AC"/>
      </a:accent2>
      <a:accent3>
        <a:srgbClr val="9DC23B"/>
      </a:accent3>
      <a:accent4>
        <a:srgbClr val="F58024"/>
      </a:accent4>
      <a:accent5>
        <a:srgbClr val="C7CED1"/>
      </a:accent5>
      <a:accent6>
        <a:srgbClr val="716FB3"/>
      </a:accent6>
      <a:hlink>
        <a:srgbClr val="178CCB"/>
      </a:hlink>
      <a:folHlink>
        <a:srgbClr val="5F5F5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2017-04-18T17:07:44Z</dcterms:created>
  <dc:creator>Microsoft Office 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